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77" r:id="rId3"/>
    <p:sldId id="276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3" r:id="rId13"/>
    <p:sldId id="384" r:id="rId14"/>
    <p:sldId id="382" r:id="rId15"/>
    <p:sldId id="388" r:id="rId16"/>
    <p:sldId id="387" r:id="rId17"/>
    <p:sldId id="389" r:id="rId18"/>
    <p:sldId id="391" r:id="rId19"/>
    <p:sldId id="392" r:id="rId20"/>
    <p:sldId id="372" r:id="rId21"/>
    <p:sldId id="390" r:id="rId22"/>
    <p:sldId id="394" r:id="rId23"/>
    <p:sldId id="393" r:id="rId24"/>
    <p:sldId id="395" r:id="rId25"/>
    <p:sldId id="396" r:id="rId26"/>
    <p:sldId id="397" r:id="rId27"/>
    <p:sldId id="380" r:id="rId28"/>
    <p:sldId id="3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90" autoAdjust="0"/>
  </p:normalViewPr>
  <p:slideViewPr>
    <p:cSldViewPr snapToGrid="0">
      <p:cViewPr varScale="1">
        <p:scale>
          <a:sx n="80" d="100"/>
          <a:sy n="80" d="100"/>
        </p:scale>
        <p:origin x="758" y="3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4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1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93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5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09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33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0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7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14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86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8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7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2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0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1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9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1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5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modelexecu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buildtimeseri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transfertimes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hi-developer-documentation.azurewebsites.net/domain_services/providers-reference/#resultfiletimeseriesrepositor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mainservices.dhigroup.com/?path=/story/scenarios-components--scenarios-json-sto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ps-dev.seaportopx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hi-developer-documentation.azurewebsites.net/workflow/workflow-overview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yammer.com/main/org/dhigroup.com/groups/eyJfdHlwZSI6Ikdyb3VwIiwiaWQiOiIxNTQ0MzU1NyJ9/all" TargetMode="External"/><Relationship Id="rId5" Type="http://schemas.openxmlformats.org/officeDocument/2006/relationships/hyperlink" Target="https://github.com/DHI/Workflow" TargetMode="External"/><Relationship Id="rId4" Type="http://schemas.openxmlformats.org/officeDocument/2006/relationships/hyperlink" Target="https://www.nuget.org/packages?q=DHI.Workflow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336" y="4088522"/>
            <a:ext cx="9144000" cy="8048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Module 3: Backend – advanced</a:t>
            </a:r>
            <a:br>
              <a:rPr lang="en-US" sz="4000" dirty="0"/>
            </a:br>
            <a:r>
              <a:rPr lang="en-US" sz="4000" dirty="0"/>
              <a:t>Workflow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D0F6C-2608-10C7-CF7F-82AE39504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10946" y="1172450"/>
            <a:ext cx="10009585" cy="54078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B4CAB-073B-14FF-893C-3DAB2CA742D7}"/>
              </a:ext>
            </a:extLst>
          </p:cNvPr>
          <p:cNvSpPr txBox="1"/>
          <p:nvPr/>
        </p:nvSpPr>
        <p:spPr>
          <a:xfrm>
            <a:off x="491123" y="1798889"/>
            <a:ext cx="119040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Job Repository</a:t>
            </a:r>
            <a:r>
              <a:rPr lang="en-AU" sz="2400" dirty="0"/>
              <a:t>: Where jobs are tracked with status, completion times etc</a:t>
            </a:r>
          </a:p>
          <a:p>
            <a:r>
              <a:rPr lang="en-AU" sz="2400" b="1" dirty="0"/>
              <a:t>Task Repository</a:t>
            </a:r>
            <a:r>
              <a:rPr lang="en-AU" sz="2400" dirty="0"/>
              <a:t>: The workflows or a representation of these</a:t>
            </a:r>
          </a:p>
          <a:p>
            <a:r>
              <a:rPr lang="en-AU" sz="2400" b="1" dirty="0"/>
              <a:t>Log Repository</a:t>
            </a:r>
            <a:r>
              <a:rPr lang="en-AU" sz="2400" dirty="0"/>
              <a:t>: Where logs go through</a:t>
            </a:r>
          </a:p>
          <a:p>
            <a:r>
              <a:rPr lang="en-AU" sz="2400" b="1" dirty="0"/>
              <a:t>Host Group Repository</a:t>
            </a:r>
            <a:r>
              <a:rPr lang="en-AU" sz="2400" dirty="0"/>
              <a:t>: Registry of hosts to use VMs, </a:t>
            </a:r>
            <a:r>
              <a:rPr lang="en-AU" sz="2400" dirty="0" err="1"/>
              <a:t>ScaleSets</a:t>
            </a:r>
            <a:r>
              <a:rPr lang="en-AU" sz="2400" dirty="0"/>
              <a:t>, containers</a:t>
            </a:r>
          </a:p>
          <a:p>
            <a:r>
              <a:rPr lang="en-AU" sz="2400" b="1" dirty="0"/>
              <a:t>Scalar Repository</a:t>
            </a:r>
            <a:r>
              <a:rPr lang="en-AU" sz="2400" dirty="0"/>
              <a:t>: A collection of individual values like health flags, other KPIs</a:t>
            </a:r>
          </a:p>
          <a:p>
            <a:endParaRPr lang="en-AU" sz="2400" dirty="0"/>
          </a:p>
          <a:p>
            <a:r>
              <a:rPr lang="en-AU" sz="2400" b="1" dirty="0"/>
              <a:t>Job Orchestrator</a:t>
            </a:r>
            <a:r>
              <a:rPr lang="en-AU" sz="2400" dirty="0"/>
              <a:t>: The mechanism delegating jobs to execute workflows to available hosts </a:t>
            </a:r>
          </a:p>
          <a:p>
            <a:r>
              <a:rPr lang="en-AU" sz="2400" b="1" dirty="0"/>
              <a:t>Workflow Host</a:t>
            </a:r>
            <a:r>
              <a:rPr lang="en-AU" sz="2400" dirty="0"/>
              <a:t>: The mechanism on the VM, </a:t>
            </a:r>
            <a:r>
              <a:rPr lang="en-AU" sz="2400" dirty="0" err="1"/>
              <a:t>ScaleSets</a:t>
            </a:r>
            <a:r>
              <a:rPr lang="en-AU" sz="2400" dirty="0"/>
              <a:t>, container that execute the workflow</a:t>
            </a:r>
          </a:p>
          <a:p>
            <a:endParaRPr lang="en-AU" sz="2400" dirty="0"/>
          </a:p>
          <a:p>
            <a:r>
              <a:rPr lang="en-AU" sz="2400" b="1" dirty="0"/>
              <a:t>Workflow</a:t>
            </a:r>
            <a:r>
              <a:rPr lang="en-AU" sz="2400" dirty="0"/>
              <a:t>: The C# workflow that </a:t>
            </a:r>
            <a:r>
              <a:rPr lang="en-AU" sz="2400" b="1" dirty="0"/>
              <a:t>YOU </a:t>
            </a:r>
            <a:r>
              <a:rPr lang="en-AU" sz="2400" dirty="0"/>
              <a:t>build</a:t>
            </a:r>
          </a:p>
          <a:p>
            <a:r>
              <a:rPr lang="en-AU" sz="2400" b="1" dirty="0"/>
              <a:t>Actions</a:t>
            </a:r>
            <a:r>
              <a:rPr lang="en-AU" sz="2400" dirty="0"/>
              <a:t>: The prefabs that you can base the Workflow on</a:t>
            </a:r>
          </a:p>
        </p:txBody>
      </p:sp>
    </p:spTree>
    <p:extLst>
      <p:ext uri="{BB962C8B-B14F-4D97-AF65-F5344CB8AC3E}">
        <p14:creationId xmlns:p14="http://schemas.microsoft.com/office/powerpoint/2010/main" val="197614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have running for the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Authorisation Server – Local </a:t>
            </a:r>
            <a:r>
              <a:rPr lang="en-AU" dirty="0" err="1"/>
              <a:t>postgres</a:t>
            </a:r>
            <a:r>
              <a:rPr lang="en-AU" dirty="0"/>
              <a:t> database for users</a:t>
            </a:r>
          </a:p>
          <a:p>
            <a:r>
              <a:rPr lang="en-AU" dirty="0" err="1"/>
              <a:t>WebApis</a:t>
            </a:r>
            <a:r>
              <a:rPr lang="en-AU" dirty="0"/>
              <a:t> – Local file for job repository</a:t>
            </a:r>
          </a:p>
          <a:p>
            <a:r>
              <a:rPr lang="en-AU" dirty="0" err="1"/>
              <a:t>JobOrchestratorWinService</a:t>
            </a:r>
            <a:r>
              <a:rPr lang="en-AU" dirty="0"/>
              <a:t> … Lets see it</a:t>
            </a:r>
          </a:p>
          <a:p>
            <a:r>
              <a:rPr lang="en-AU" dirty="0" err="1"/>
              <a:t>WorkflowHostWinService</a:t>
            </a:r>
            <a:r>
              <a:rPr lang="en-AU" dirty="0"/>
              <a:t> … Lets see it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(Here it’s Windows services, but this is a choice made here)</a:t>
            </a:r>
          </a:p>
        </p:txBody>
      </p:sp>
    </p:spTree>
    <p:extLst>
      <p:ext uri="{BB962C8B-B14F-4D97-AF65-F5344CB8AC3E}">
        <p14:creationId xmlns:p14="http://schemas.microsoft.com/office/powerpoint/2010/main" val="251014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Anatomy of a workflow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B073AF3-42B9-7066-CD0F-6C7B780A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6716" y="549762"/>
            <a:ext cx="5786257" cy="5943113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402454"/>
            <a:ext cx="5257800" cy="5138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Workflow timeout, how long is it allowed to run for</a:t>
            </a:r>
          </a:p>
          <a:p>
            <a:r>
              <a:rPr lang="en-AU" sz="2400" dirty="0"/>
              <a:t>Workflow name, for display purpose only so far</a:t>
            </a:r>
          </a:p>
          <a:p>
            <a:r>
              <a:rPr lang="en-AU" sz="2400" dirty="0" err="1"/>
              <a:t>HostGroup</a:t>
            </a:r>
            <a:r>
              <a:rPr lang="en-AU" sz="2400" dirty="0"/>
              <a:t> that the workflow should be executed through *</a:t>
            </a:r>
          </a:p>
          <a:p>
            <a:r>
              <a:rPr lang="en-AU" sz="2400" dirty="0"/>
              <a:t>Parameter exposed e.g. through the web </a:t>
            </a:r>
            <a:r>
              <a:rPr lang="en-AU" sz="2400" dirty="0" err="1"/>
              <a:t>api</a:t>
            </a:r>
            <a:endParaRPr lang="en-AU" sz="2400" dirty="0"/>
          </a:p>
          <a:p>
            <a:r>
              <a:rPr lang="en-AU" sz="2400" dirty="0"/>
              <a:t>Main method called to run workflow</a:t>
            </a:r>
          </a:p>
          <a:p>
            <a:r>
              <a:rPr lang="en-AU" sz="2400" dirty="0"/>
              <a:t>Microsoft </a:t>
            </a:r>
            <a:r>
              <a:rPr lang="en-AU" sz="2400" dirty="0" err="1"/>
              <a:t>ILogger</a:t>
            </a:r>
            <a:r>
              <a:rPr lang="en-AU" sz="2400" dirty="0"/>
              <a:t> injected</a:t>
            </a:r>
          </a:p>
          <a:p>
            <a:r>
              <a:rPr lang="en-AU" sz="2400" dirty="0"/>
              <a:t>Use of Actions and other wonderful things</a:t>
            </a:r>
          </a:p>
          <a:p>
            <a:endParaRPr lang="en-AU" sz="2400" dirty="0"/>
          </a:p>
          <a:p>
            <a:endParaRPr lang="en-AU" sz="24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575B28D-4416-7E37-9714-04CB640EDFDE}"/>
              </a:ext>
            </a:extLst>
          </p:cNvPr>
          <p:cNvSpPr/>
          <p:nvPr/>
        </p:nvSpPr>
        <p:spPr>
          <a:xfrm>
            <a:off x="1441722" y="1166842"/>
            <a:ext cx="7825693" cy="3584672"/>
          </a:xfrm>
          <a:prstGeom prst="wedgeRoundRectCallout">
            <a:avLst>
              <a:gd name="adj1" fmla="val 34364"/>
              <a:gd name="adj2" fmla="val 63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600" dirty="0"/>
          </a:p>
          <a:p>
            <a:r>
              <a:rPr lang="en-AU" sz="3600" dirty="0" err="1"/>
              <a:t>Directory.Delete</a:t>
            </a:r>
            <a:r>
              <a:rPr lang="en-AU" sz="3600" dirty="0"/>
              <a:t> !!! … why Actions???</a:t>
            </a:r>
          </a:p>
          <a:p>
            <a:endParaRPr lang="en-AU" sz="3600" dirty="0"/>
          </a:p>
          <a:p>
            <a:r>
              <a:rPr lang="en-AU" sz="3600" dirty="0"/>
              <a:t>Comprehensive logging, concurrency management and retry policies needed for operational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5588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want to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Run MIKE1D river model in forecast mode</a:t>
            </a:r>
          </a:p>
          <a:p>
            <a:r>
              <a:rPr lang="en-AU" dirty="0"/>
              <a:t>Scale input boundary</a:t>
            </a:r>
          </a:p>
          <a:p>
            <a:r>
              <a:rPr lang="en-AU" dirty="0"/>
              <a:t>Extract result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A6089-E796-1607-03CD-FE05CEB7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22" y="2799298"/>
            <a:ext cx="7270954" cy="389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133DC-3563-5124-36B8-26C7DDF9B429}"/>
              </a:ext>
            </a:extLst>
          </p:cNvPr>
          <p:cNvSpPr txBox="1"/>
          <p:nvPr/>
        </p:nvSpPr>
        <p:spPr>
          <a:xfrm>
            <a:off x="838200" y="4229801"/>
            <a:ext cx="3478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the sake of demonstration this example will include aspects that will occur in a forecast system and a scenario system, but probably not in both.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D19166-9CF8-1AAC-7A43-B444D6D955D8}"/>
              </a:ext>
            </a:extLst>
          </p:cNvPr>
          <p:cNvCxnSpPr>
            <a:cxnSpLocks/>
          </p:cNvCxnSpPr>
          <p:nvPr/>
        </p:nvCxnSpPr>
        <p:spPr>
          <a:xfrm>
            <a:off x="4459804" y="2628199"/>
            <a:ext cx="6849585" cy="1648427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BFEAA9-8DD0-B0DF-7D00-3F569B2576D0}"/>
              </a:ext>
            </a:extLst>
          </p:cNvPr>
          <p:cNvCxnSpPr>
            <a:cxnSpLocks/>
          </p:cNvCxnSpPr>
          <p:nvPr/>
        </p:nvCxnSpPr>
        <p:spPr>
          <a:xfrm>
            <a:off x="3292962" y="3103463"/>
            <a:ext cx="3640771" cy="1126338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7E7B33C1-0E46-79DD-C491-BB1BF2ED661B}"/>
              </a:ext>
            </a:extLst>
          </p:cNvPr>
          <p:cNvSpPr/>
          <p:nvPr/>
        </p:nvSpPr>
        <p:spPr>
          <a:xfrm>
            <a:off x="8010524" y="214313"/>
            <a:ext cx="4181475" cy="2413886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 technical terms will be used</a:t>
            </a:r>
          </a:p>
        </p:txBody>
      </p:sp>
    </p:spTree>
    <p:extLst>
      <p:ext uri="{BB962C8B-B14F-4D97-AF65-F5344CB8AC3E}">
        <p14:creationId xmlns:p14="http://schemas.microsoft.com/office/powerpoint/2010/main" val="385848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in model execution for this Demo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5257800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Current Folder is where the model execution is being performed</a:t>
            </a:r>
          </a:p>
          <a:p>
            <a:r>
              <a:rPr lang="en-AU" sz="3200" dirty="0"/>
              <a:t>History Folder is where previous runs are being archived</a:t>
            </a:r>
          </a:p>
          <a:p>
            <a:r>
              <a:rPr lang="en-AU" sz="3200" dirty="0"/>
              <a:t>Master Folder is where the template model is stored</a:t>
            </a:r>
          </a:p>
          <a:p>
            <a:endParaRPr lang="en-AU" sz="3200" dirty="0"/>
          </a:p>
          <a:p>
            <a:pPr marL="0" indent="0">
              <a:buNone/>
            </a:pPr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4AADB-20CE-9922-A324-1D534218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2" y="1444740"/>
            <a:ext cx="5131554" cy="53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7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BuildTimeseries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7635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BuildTimeseries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be </a:t>
            </a:r>
            <a:r>
              <a:rPr lang="en-AU" sz="2800" b="1" dirty="0"/>
              <a:t>constructed</a:t>
            </a:r>
          </a:p>
          <a:p>
            <a:pPr lvl="1"/>
            <a:r>
              <a:rPr lang="en-AU" sz="2800" dirty="0"/>
              <a:t>A time series is constructed based on multiple time series being subjected to multiple methods</a:t>
            </a:r>
          </a:p>
          <a:p>
            <a:pPr lvl="1"/>
            <a:r>
              <a:rPr lang="en-AU" sz="2800" dirty="0"/>
              <a:t>A method working on a time series can simple like Offset, Delete, Resample etc to more complex like </a:t>
            </a:r>
            <a:r>
              <a:rPr lang="en-AU" sz="2800" dirty="0" err="1"/>
              <a:t>EstimateWindPeakGust</a:t>
            </a:r>
            <a:r>
              <a:rPr lang="en-AU" sz="2800" dirty="0"/>
              <a:t> etc</a:t>
            </a:r>
          </a:p>
          <a:p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</p:txBody>
      </p:sp>
    </p:spTree>
    <p:extLst>
      <p:ext uri="{BB962C8B-B14F-4D97-AF65-F5344CB8AC3E}">
        <p14:creationId xmlns:p14="http://schemas.microsoft.com/office/powerpoint/2010/main" val="57125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– </a:t>
            </a:r>
            <a:r>
              <a:rPr lang="en-AU" sz="4400" dirty="0" err="1"/>
              <a:t>TransferTimeseries</a:t>
            </a:r>
            <a:r>
              <a:rPr lang="en-AU" sz="4400" dirty="0"/>
              <a:t> 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8196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TransferTimeseries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</a:t>
            </a:r>
            <a:r>
              <a:rPr lang="en-AU" sz="2800" b="1" dirty="0"/>
              <a:t>transferred </a:t>
            </a:r>
            <a:r>
              <a:rPr lang="en-AU" sz="2800" dirty="0"/>
              <a:t>from one repo to another</a:t>
            </a:r>
          </a:p>
          <a:p>
            <a:r>
              <a:rPr lang="en-AU" sz="3200" dirty="0">
                <a:hlinkClick r:id="rId3"/>
              </a:rPr>
              <a:t>Documentation</a:t>
            </a:r>
            <a:r>
              <a:rPr lang="en-AU" sz="3200" dirty="0"/>
              <a:t> and </a:t>
            </a:r>
            <a:r>
              <a:rPr lang="en-AU" sz="3200" dirty="0">
                <a:hlinkClick r:id="rId4"/>
              </a:rPr>
              <a:t>Documentation</a:t>
            </a:r>
            <a:endParaRPr lang="en-AU" sz="3200" dirty="0"/>
          </a:p>
          <a:p>
            <a:r>
              <a:rPr lang="en-AU" sz="3200" dirty="0"/>
              <a:t>Config for this Demo … Lets see it</a:t>
            </a:r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2948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Matrix - Wikipedia, den frie encyklopædi">
            <a:extLst>
              <a:ext uri="{FF2B5EF4-FFF2-40B4-BE49-F238E27FC236}">
                <a16:creationId xmlns:a16="http://schemas.microsoft.com/office/drawing/2014/main" id="{B395D781-DEF1-9E0D-7104-64A705A46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r="9089" b="13012"/>
          <a:stretch/>
        </p:blipFill>
        <p:spPr bwMode="auto">
          <a:xfrm>
            <a:off x="3523488" y="562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576103" y="1092904"/>
            <a:ext cx="6222994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the workflow code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and run the integration test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17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308F7-7D85-0A97-5015-59A16A3DE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" t="4727" r="2996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22304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100" dirty="0">
                <a:latin typeface="+mj-lt"/>
                <a:ea typeface="+mj-ea"/>
                <a:cs typeface="+mj-cs"/>
              </a:rPr>
              <a:t>Let’s see it run from the web </a:t>
            </a:r>
            <a:r>
              <a:rPr lang="en-US" sz="4100" dirty="0" err="1">
                <a:latin typeface="+mj-lt"/>
                <a:ea typeface="+mj-ea"/>
                <a:cs typeface="+mj-cs"/>
              </a:rPr>
              <a:t>api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9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30F718-6631-42A6-BE2E-7FA9778E8AC4}"/>
              </a:ext>
            </a:extLst>
          </p:cNvPr>
          <p:cNvSpPr txBox="1"/>
          <p:nvPr/>
        </p:nvSpPr>
        <p:spPr>
          <a:xfrm>
            <a:off x="5983853" y="880211"/>
            <a:ext cx="49292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3: Backend – advanced (jobs &amp; workflows)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960FD7-3B2F-4735-AED2-505201BE71D2}"/>
              </a:ext>
            </a:extLst>
          </p:cNvPr>
          <p:cNvSpPr/>
          <p:nvPr/>
        </p:nvSpPr>
        <p:spPr>
          <a:xfrm>
            <a:off x="6310661" y="1813929"/>
            <a:ext cx="5587140" cy="2858707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0F0A68-5656-428D-904B-645F00F6C10B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8448471" y="1249543"/>
            <a:ext cx="655760" cy="56438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– Most important groups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3C477-5FC0-DF9E-A3BE-47200F4E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Core – File handling and miscellaneous functionality</a:t>
            </a:r>
          </a:p>
          <a:p>
            <a:r>
              <a:rPr lang="en-AU" dirty="0" err="1"/>
              <a:t>Dfs</a:t>
            </a:r>
            <a:r>
              <a:rPr lang="en-AU" dirty="0"/>
              <a:t> – </a:t>
            </a:r>
            <a:r>
              <a:rPr lang="en-AU" dirty="0" err="1"/>
              <a:t>Dfs</a:t>
            </a:r>
            <a:r>
              <a:rPr lang="en-AU" dirty="0"/>
              <a:t> manipulation functionality</a:t>
            </a:r>
          </a:p>
          <a:p>
            <a:r>
              <a:rPr lang="en-AU" dirty="0"/>
              <a:t>Ftp – Ftp download functionality </a:t>
            </a:r>
          </a:p>
          <a:p>
            <a:r>
              <a:rPr lang="en-AU" dirty="0"/>
              <a:t>Jobs – Management of workflows, starting workflows, scenarios handling</a:t>
            </a:r>
          </a:p>
          <a:p>
            <a:r>
              <a:rPr lang="en-AU" dirty="0"/>
              <a:t>Models – Model handling and execution</a:t>
            </a:r>
          </a:p>
          <a:p>
            <a:r>
              <a:rPr lang="en-AU" dirty="0"/>
              <a:t>Timeseries – Manipulation, transfer, alerting etc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Documentation</a:t>
            </a:r>
            <a:endParaRPr lang="en-AU" dirty="0"/>
          </a:p>
          <a:p>
            <a:pPr marL="0" indent="0">
              <a:buNone/>
            </a:pPr>
            <a:r>
              <a:rPr lang="en-AU" sz="2800" dirty="0"/>
              <a:t>Lets see them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3967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- 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85EC-46EC-2F78-20D3-41ABE892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37" y="1830388"/>
            <a:ext cx="10515600" cy="4351338"/>
          </a:xfrm>
        </p:spPr>
        <p:txBody>
          <a:bodyPr/>
          <a:lstStyle/>
          <a:p>
            <a:r>
              <a:rPr lang="en-AU" dirty="0" err="1"/>
              <a:t>NetCDF</a:t>
            </a:r>
            <a:r>
              <a:rPr lang="en-AU" dirty="0"/>
              <a:t> files</a:t>
            </a:r>
          </a:p>
          <a:p>
            <a:pPr lvl="1"/>
            <a:r>
              <a:rPr lang="en-AU" dirty="0"/>
              <a:t>Conversion of </a:t>
            </a:r>
            <a:r>
              <a:rPr lang="en-AU" dirty="0" err="1"/>
              <a:t>NetCDF</a:t>
            </a:r>
            <a:r>
              <a:rPr lang="en-AU" dirty="0"/>
              <a:t> files has yet to be converted to actions</a:t>
            </a:r>
          </a:p>
          <a:p>
            <a:pPr lvl="1"/>
            <a:r>
              <a:rPr lang="en-AU" dirty="0"/>
              <a:t>Based on spreadsheet configuration allowing for separation</a:t>
            </a:r>
          </a:p>
          <a:p>
            <a:endParaRPr lang="en-AU" dirty="0"/>
          </a:p>
          <a:p>
            <a:r>
              <a:rPr lang="en-AU" dirty="0"/>
              <a:t>Reporting through </a:t>
            </a:r>
            <a:r>
              <a:rPr lang="en-AU" dirty="0" err="1"/>
              <a:t>DHI.Extensions</a:t>
            </a:r>
            <a:r>
              <a:rPr lang="en-AU" dirty="0"/>
              <a:t> NuGet </a:t>
            </a:r>
          </a:p>
          <a:p>
            <a:pPr lvl="1"/>
            <a:r>
              <a:rPr lang="en-AU" dirty="0"/>
              <a:t>Based on spreadsheet templates</a:t>
            </a:r>
          </a:p>
          <a:p>
            <a:pPr lvl="1"/>
            <a:r>
              <a:rPr lang="en-AU" dirty="0"/>
              <a:t>Imports </a:t>
            </a:r>
            <a:r>
              <a:rPr lang="en-AU" dirty="0" err="1"/>
              <a:t>Json</a:t>
            </a:r>
            <a:r>
              <a:rPr lang="en-AU" dirty="0"/>
              <a:t>, Timeseries data, Images</a:t>
            </a:r>
          </a:p>
          <a:p>
            <a:pPr lvl="1"/>
            <a:r>
              <a:rPr lang="en-AU" dirty="0"/>
              <a:t>Exports populated pdf, xlsx</a:t>
            </a:r>
          </a:p>
          <a:p>
            <a:pPr lvl="1"/>
            <a:r>
              <a:rPr lang="en-AU" dirty="0"/>
              <a:t>Leverages the spreadsheet engine for everything in between</a:t>
            </a:r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50876-2407-B1E1-0F4B-5885D0E6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66" y="3429000"/>
            <a:ext cx="3531131" cy="1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84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Scenarios - </a:t>
            </a:r>
            <a:r>
              <a:rPr lang="en-AU" dirty="0" err="1"/>
              <a:t>JsonDocuments</a:t>
            </a:r>
            <a:r>
              <a:rPr lang="en-AU" dirty="0"/>
              <a:t> + Jobs married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User creates a new scenario in a front end (</a:t>
            </a:r>
            <a:r>
              <a:rPr lang="en-AU" dirty="0" err="1"/>
              <a:t>json</a:t>
            </a:r>
            <a:r>
              <a:rPr lang="en-AU" dirty="0"/>
              <a:t> object), it is stored as a </a:t>
            </a:r>
            <a:r>
              <a:rPr lang="en-AU" dirty="0" err="1"/>
              <a:t>JsonDocument</a:t>
            </a:r>
            <a:r>
              <a:rPr lang="en-AU" dirty="0"/>
              <a:t> with a unique id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User clicks execute which sends the id through the job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id to extract the </a:t>
            </a:r>
            <a:r>
              <a:rPr lang="en-AU" dirty="0" err="1"/>
              <a:t>json</a:t>
            </a:r>
            <a:r>
              <a:rPr lang="en-AU" dirty="0"/>
              <a:t> object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workflow uses the </a:t>
            </a:r>
            <a:r>
              <a:rPr lang="en-AU" dirty="0" err="1"/>
              <a:t>json</a:t>
            </a:r>
            <a:r>
              <a:rPr lang="en-AU" dirty="0"/>
              <a:t> object to e.g. modify models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If data has been added to the </a:t>
            </a:r>
            <a:r>
              <a:rPr lang="en-AU" dirty="0" err="1"/>
              <a:t>json</a:t>
            </a:r>
            <a:r>
              <a:rPr lang="en-AU" dirty="0"/>
              <a:t> object it is stored again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All along, the front end has been informed through </a:t>
            </a:r>
            <a:r>
              <a:rPr lang="en-AU" dirty="0" err="1"/>
              <a:t>SignalR</a:t>
            </a:r>
            <a:r>
              <a:rPr lang="en-AU" dirty="0"/>
              <a:t> about changes and progress and the user can now continue working with the executed scenario 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00868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Domain Services 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66B-A242-3BA1-E616-F5DF75FE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Accounts</a:t>
            </a:r>
          </a:p>
          <a:p>
            <a:r>
              <a:rPr lang="en-AU" dirty="0"/>
              <a:t>User Groups</a:t>
            </a:r>
          </a:p>
          <a:p>
            <a:r>
              <a:rPr lang="en-AU" dirty="0"/>
              <a:t>Jobs</a:t>
            </a:r>
          </a:p>
          <a:p>
            <a:r>
              <a:rPr lang="en-AU" dirty="0"/>
              <a:t>(Timeseries)</a:t>
            </a:r>
          </a:p>
          <a:p>
            <a:r>
              <a:rPr lang="en-AU" dirty="0"/>
              <a:t>(Scalars)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Lets see it</a:t>
            </a: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D3F77-1C1C-4FCE-3AE1-63F2B351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39" y="1825625"/>
            <a:ext cx="8111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Provider Cheat Sheet - Biased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9877425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For local testing there are lots of </a:t>
            </a:r>
            <a:r>
              <a:rPr lang="en-AU" sz="3200" dirty="0" err="1"/>
              <a:t>json</a:t>
            </a:r>
            <a:r>
              <a:rPr lang="en-AU" sz="3200" dirty="0"/>
              <a:t> based default providers</a:t>
            </a:r>
          </a:p>
          <a:p>
            <a:r>
              <a:rPr lang="en-AU" sz="3200" dirty="0"/>
              <a:t>For production data, use PostgreSQL provider Accounts, </a:t>
            </a:r>
            <a:r>
              <a:rPr lang="en-AU" sz="3200" dirty="0" err="1"/>
              <a:t>UserGroups</a:t>
            </a:r>
            <a:r>
              <a:rPr lang="en-AU" sz="3200" dirty="0"/>
              <a:t>, </a:t>
            </a:r>
            <a:r>
              <a:rPr lang="en-AU" sz="3200" dirty="0" err="1"/>
              <a:t>RefreshTokens</a:t>
            </a:r>
            <a:r>
              <a:rPr lang="en-AU" sz="3200" dirty="0"/>
              <a:t>, Jobs, </a:t>
            </a:r>
            <a:r>
              <a:rPr lang="en-AU" sz="3200" dirty="0" err="1"/>
              <a:t>JsonDocuments</a:t>
            </a:r>
            <a:r>
              <a:rPr lang="en-AU" sz="3200" dirty="0"/>
              <a:t>, Scalars, Logging, Places</a:t>
            </a:r>
          </a:p>
          <a:p>
            <a:r>
              <a:rPr lang="en-AU" sz="3200" dirty="0"/>
              <a:t>For time series, don’t use file based storage for “infinite” times series. Use e.g. MIKE OPERATIONS, MIKE Cloud, DIMS.CORE</a:t>
            </a:r>
          </a:p>
          <a:p>
            <a:r>
              <a:rPr lang="en-AU" sz="3200" dirty="0"/>
              <a:t>For inter process communication, use the DS provider to decouple your system …. (Domain Services provider gives access to Domain Services </a:t>
            </a:r>
            <a:r>
              <a:rPr lang="en-AU" sz="3200" dirty="0" err="1"/>
              <a:t>Webapis</a:t>
            </a:r>
            <a:r>
              <a:rPr lang="en-AU" sz="32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AECAA-9A51-4C32-7B93-37EDAD1A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03" y="52387"/>
            <a:ext cx="1769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9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BC972-7DC4-BE7D-F9B5-86DA898F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AU" sz="6600" dirty="0"/>
          </a:p>
          <a:p>
            <a:pPr marL="0" indent="0" algn="ctr">
              <a:buNone/>
            </a:pPr>
            <a:r>
              <a:rPr lang="en-AU" sz="6600" dirty="0"/>
              <a:t>NCOS</a:t>
            </a:r>
          </a:p>
        </p:txBody>
      </p:sp>
    </p:spTree>
    <p:extLst>
      <p:ext uri="{BB962C8B-B14F-4D97-AF65-F5344CB8AC3E}">
        <p14:creationId xmlns:p14="http://schemas.microsoft.com/office/powerpoint/2010/main" val="1448996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Going forward - Developments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Hybrid Execution option, Azure &lt;-&gt; On Prem/Data Centre</a:t>
            </a:r>
          </a:p>
          <a:p>
            <a:r>
              <a:rPr lang="en-AU" dirty="0"/>
              <a:t>Workflow Host integration with Azure Artefacts</a:t>
            </a:r>
          </a:p>
          <a:p>
            <a:r>
              <a:rPr lang="en-AU" dirty="0"/>
              <a:t>Kubernetes integration</a:t>
            </a:r>
          </a:p>
          <a:p>
            <a:r>
              <a:rPr lang="en-AU" dirty="0"/>
              <a:t>New designer (ELSA), hopefully?</a:t>
            </a:r>
          </a:p>
          <a:p>
            <a:r>
              <a:rPr lang="en-AU" dirty="0"/>
              <a:t>Job </a:t>
            </a:r>
            <a:r>
              <a:rPr lang="en-AU" dirty="0" err="1"/>
              <a:t>Automater</a:t>
            </a:r>
            <a:r>
              <a:rPr lang="en-AU" dirty="0"/>
              <a:t>, scheduling and event based start of jobs</a:t>
            </a:r>
          </a:p>
          <a:p>
            <a:r>
              <a:rPr lang="en-AU" dirty="0"/>
              <a:t>…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625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Open Source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Everything here is the result of a collaborative effort</a:t>
            </a:r>
          </a:p>
          <a:p>
            <a:r>
              <a:rPr lang="en-AU" dirty="0"/>
              <a:t>Don’t hold back, reach out with suggestions, questions or PRs </a:t>
            </a:r>
            <a:r>
              <a:rPr lang="en-AU" dirty="0">
                <a:sym typeface="Wingdings" panose="05000000000000000000" pitchFamily="2" charset="2"/>
              </a:rPr>
              <a:t></a:t>
            </a:r>
          </a:p>
          <a:p>
            <a:r>
              <a:rPr lang="en-AU" dirty="0"/>
              <a:t>Many people that have experience with Domain Services and Workflow</a:t>
            </a:r>
          </a:p>
          <a:p>
            <a:r>
              <a:rPr lang="en-AU" dirty="0"/>
              <a:t>And remember when selecting approaches … what may seem easy for you now, may not be easy for others to maintain later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003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764" y="2772606"/>
            <a:ext cx="7647441" cy="3254375"/>
          </a:xfrm>
        </p:spPr>
        <p:txBody>
          <a:bodyPr>
            <a:normAutofit/>
          </a:bodyPr>
          <a:lstStyle/>
          <a:p>
            <a:r>
              <a:rPr lang="en-US" sz="3600" dirty="0"/>
              <a:t>Purpose of the Workflow - History</a:t>
            </a:r>
          </a:p>
          <a:p>
            <a:r>
              <a:rPr lang="en-US" sz="3600" dirty="0"/>
              <a:t>Architecture</a:t>
            </a:r>
          </a:p>
          <a:p>
            <a:r>
              <a:rPr lang="en-US" sz="3600" dirty="0"/>
              <a:t>Workflow Example</a:t>
            </a:r>
          </a:p>
          <a:p>
            <a:r>
              <a:rPr lang="en-US" sz="3600" dirty="0"/>
              <a:t>Building blocks – Actions</a:t>
            </a:r>
          </a:p>
          <a:p>
            <a:r>
              <a:rPr lang="en-US" sz="3600" dirty="0"/>
              <a:t>Scenarios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D6E050-23F6-5DC1-D60A-D8044C3292E0}"/>
              </a:ext>
            </a:extLst>
          </p:cNvPr>
          <p:cNvSpPr txBox="1">
            <a:spLocks/>
          </p:cNvSpPr>
          <p:nvPr/>
        </p:nvSpPr>
        <p:spPr>
          <a:xfrm>
            <a:off x="6384790" y="6198431"/>
            <a:ext cx="5807210" cy="73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(Ask questions along the way)</a:t>
            </a:r>
          </a:p>
        </p:txBody>
      </p:sp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Franz Thomsen - </a:t>
            </a:r>
            <a:r>
              <a:rPr lang="en-AU" dirty="0"/>
              <a:t>Head of Port IT / Cybersecurity, Seaport OPX</a:t>
            </a:r>
          </a:p>
          <a:p>
            <a:r>
              <a:rPr lang="en-AU" dirty="0"/>
              <a:t>With DHI since 2001 - first operational systems in 2003</a:t>
            </a:r>
          </a:p>
          <a:p>
            <a:r>
              <a:rPr lang="en-AU" dirty="0"/>
              <a:t>Lots of front-ends through multiple tech stacks</a:t>
            </a:r>
          </a:p>
          <a:p>
            <a:r>
              <a:rPr lang="en-AU" dirty="0"/>
              <a:t>Lots of backends through multiple tech stacks, supporting frontend</a:t>
            </a:r>
          </a:p>
          <a:p>
            <a:r>
              <a:rPr lang="en-AU" dirty="0"/>
              <a:t>Backend “async” scenario/workflow systems since 2009</a:t>
            </a:r>
          </a:p>
          <a:p>
            <a:r>
              <a:rPr lang="en-AU" dirty="0"/>
              <a:t>Reusable, Reusable, REUSABLE</a:t>
            </a: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75760-B6E6-8668-023E-DA761B71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02" y="4633707"/>
            <a:ext cx="4496098" cy="20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3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History – 2015</a:t>
            </a:r>
            <a:br>
              <a:rPr lang="en-AU" dirty="0"/>
            </a:br>
            <a:r>
              <a:rPr lang="en-US" sz="2800" dirty="0"/>
              <a:t>Windows Workflow Foundation is amazing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Code Activities</a:t>
            </a:r>
          </a:p>
          <a:p>
            <a:r>
              <a:rPr lang="en-US" dirty="0"/>
              <a:t>Designer through Windows Workflow Foundation</a:t>
            </a:r>
          </a:p>
          <a:p>
            <a:r>
              <a:rPr lang="en-US" dirty="0" err="1"/>
              <a:t>Xaml</a:t>
            </a:r>
            <a:r>
              <a:rPr lang="en-US" dirty="0"/>
              <a:t> based workflows</a:t>
            </a:r>
          </a:p>
          <a:p>
            <a:r>
              <a:rPr lang="en-US" dirty="0"/>
              <a:t>Domain Services as pillar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E2CB2-0801-0C9D-BECA-F5FDD088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51" y="2996672"/>
            <a:ext cx="6474979" cy="3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0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– 2021</a:t>
            </a:r>
            <a:br>
              <a:rPr lang="en-AU" dirty="0"/>
            </a:br>
            <a:r>
              <a:rPr lang="en-US" sz="2800" dirty="0"/>
              <a:t>Windows Workflow Foundation is going out, no </a:t>
            </a:r>
            <a:r>
              <a:rPr lang="en-US" sz="2800" dirty="0" err="1"/>
              <a:t>.net</a:t>
            </a:r>
            <a:r>
              <a:rPr lang="en-US" sz="2800" dirty="0"/>
              <a:t> core support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Actions (code from Code Activities moved to Actions)</a:t>
            </a:r>
          </a:p>
          <a:p>
            <a:r>
              <a:rPr lang="en-US" dirty="0"/>
              <a:t>No designer, Visual Studio is used</a:t>
            </a:r>
          </a:p>
          <a:p>
            <a:r>
              <a:rPr lang="en-US" dirty="0"/>
              <a:t>C#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(This is where we are now)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Beyond</a:t>
            </a:r>
            <a:br>
              <a:rPr lang="en-AU" dirty="0"/>
            </a:br>
            <a:r>
              <a:rPr lang="en-US" sz="2800" dirty="0"/>
              <a:t>A designer just makes things very accessible for everyone – ELSA?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ELSA Activities wrapping Actions</a:t>
            </a:r>
          </a:p>
          <a:p>
            <a:r>
              <a:rPr lang="en-US" dirty="0"/>
              <a:t>Web based designer</a:t>
            </a:r>
          </a:p>
          <a:p>
            <a:r>
              <a:rPr lang="en-US" dirty="0" err="1"/>
              <a:t>Json</a:t>
            </a:r>
            <a:r>
              <a:rPr lang="en-US" dirty="0"/>
              <a:t>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Now everyone without software development skills can build workflows again!!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2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Developer Documentation</a:t>
            </a:r>
            <a:endParaRPr lang="en-US" dirty="0"/>
          </a:p>
          <a:p>
            <a:r>
              <a:rPr lang="en-US" dirty="0">
                <a:hlinkClick r:id="rId4"/>
              </a:rPr>
              <a:t>NuGet</a:t>
            </a:r>
            <a:endParaRPr lang="en-US" dirty="0"/>
          </a:p>
          <a:p>
            <a:r>
              <a:rPr lang="en-US" dirty="0">
                <a:hlinkClick r:id="rId5"/>
              </a:rPr>
              <a:t>GitHub</a:t>
            </a:r>
            <a:endParaRPr lang="en-US" dirty="0"/>
          </a:p>
          <a:p>
            <a:r>
              <a:rPr lang="en-US" dirty="0">
                <a:hlinkClick r:id="rId6"/>
              </a:rPr>
              <a:t>Communication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3DF3E-3800-1D85-3311-DD0FE4E6B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160" y="344474"/>
            <a:ext cx="5967180" cy="3201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6BD4E-3E54-4E2D-F91E-C531BDEED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3891" y="1373338"/>
            <a:ext cx="5967179" cy="411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F4D85-2F5D-AA84-BBDB-52288EBFCD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535" y="2189795"/>
            <a:ext cx="5800510" cy="46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1290</Words>
  <Application>Microsoft Office PowerPoint</Application>
  <PresentationFormat>Widescreen</PresentationFormat>
  <Paragraphs>256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Module 3: Backend – advanced Workflow Execution</vt:lpstr>
      <vt:lpstr>PowerPoint Presentation</vt:lpstr>
      <vt:lpstr>PowerPoint Presentation</vt:lpstr>
      <vt:lpstr>Who Am I</vt:lpstr>
      <vt:lpstr>History – 2015 Windows Workflow Foundation is amazing</vt:lpstr>
      <vt:lpstr>History – 2021 Windows Workflow Foundation is going out, no .net core support</vt:lpstr>
      <vt:lpstr>Beyond A designer just makes things very accessible for everyone – ELSA?</vt:lpstr>
      <vt:lpstr>Resources</vt:lpstr>
      <vt:lpstr>Architecture</vt:lpstr>
      <vt:lpstr>Architecture</vt:lpstr>
      <vt:lpstr>Architecture</vt:lpstr>
      <vt:lpstr>What do I have running for the Demo</vt:lpstr>
      <vt:lpstr>Anatomy of a workflow</vt:lpstr>
      <vt:lpstr>What do I want to Demo</vt:lpstr>
      <vt:lpstr>Actions in model execution for this Demo</vt:lpstr>
      <vt:lpstr>Time series actions – BuildTimeseries</vt:lpstr>
      <vt:lpstr>Time series actions – TransferTimeseries </vt:lpstr>
      <vt:lpstr>PowerPoint Presentation</vt:lpstr>
      <vt:lpstr>PowerPoint Presentation</vt:lpstr>
      <vt:lpstr>PowerPoint Presentation</vt:lpstr>
      <vt:lpstr>Actions – Most important groups</vt:lpstr>
      <vt:lpstr>Actions - Extras</vt:lpstr>
      <vt:lpstr>Scenarios - JsonDocuments + Jobs married</vt:lpstr>
      <vt:lpstr>Domain Services Ops</vt:lpstr>
      <vt:lpstr>Provider Cheat Sheet - Biased</vt:lpstr>
      <vt:lpstr>PowerPoint Presentation</vt:lpstr>
      <vt:lpstr>Going forward - Developments</vt:lpstr>
      <vt:lpstr>Internal Open 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Franz Thomsen</cp:lastModifiedBy>
  <cp:revision>31</cp:revision>
  <dcterms:created xsi:type="dcterms:W3CDTF">2022-04-05T11:06:54Z</dcterms:created>
  <dcterms:modified xsi:type="dcterms:W3CDTF">2022-09-20T06:29:08Z</dcterms:modified>
</cp:coreProperties>
</file>